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7" r:id="rId3"/>
    <p:sldId id="301" r:id="rId4"/>
    <p:sldId id="296" r:id="rId5"/>
    <p:sldId id="374" r:id="rId6"/>
    <p:sldId id="369" r:id="rId7"/>
    <p:sldId id="344" r:id="rId8"/>
    <p:sldId id="372" r:id="rId9"/>
    <p:sldId id="308" r:id="rId10"/>
    <p:sldId id="303" r:id="rId11"/>
    <p:sldId id="386" r:id="rId12"/>
    <p:sldId id="364" r:id="rId13"/>
    <p:sldId id="304" r:id="rId14"/>
    <p:sldId id="368" r:id="rId15"/>
    <p:sldId id="306" r:id="rId16"/>
    <p:sldId id="347" r:id="rId17"/>
    <p:sldId id="311" r:id="rId18"/>
    <p:sldId id="313" r:id="rId19"/>
    <p:sldId id="348" r:id="rId20"/>
    <p:sldId id="314" r:id="rId21"/>
    <p:sldId id="349" r:id="rId22"/>
    <p:sldId id="365" r:id="rId23"/>
    <p:sldId id="370" r:id="rId24"/>
    <p:sldId id="350" r:id="rId25"/>
    <p:sldId id="315" r:id="rId26"/>
    <p:sldId id="378" r:id="rId27"/>
    <p:sldId id="381" r:id="rId28"/>
    <p:sldId id="379" r:id="rId29"/>
    <p:sldId id="351" r:id="rId30"/>
    <p:sldId id="362" r:id="rId31"/>
    <p:sldId id="352" r:id="rId32"/>
    <p:sldId id="316" r:id="rId33"/>
    <p:sldId id="353" r:id="rId34"/>
    <p:sldId id="366" r:id="rId35"/>
    <p:sldId id="367" r:id="rId36"/>
    <p:sldId id="354" r:id="rId37"/>
    <p:sldId id="355" r:id="rId38"/>
    <p:sldId id="382" r:id="rId39"/>
    <p:sldId id="384" r:id="rId40"/>
    <p:sldId id="385" r:id="rId41"/>
    <p:sldId id="361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4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7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8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9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8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9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4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1B6-8ED7-4731-9F8A-803721F11950}" type="datetimeFigureOut">
              <a:rPr lang="en-US" smtClean="0"/>
              <a:pPr/>
              <a:t>30-Jan-20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050E-5B14-4A51-8874-D6A1FFF3A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70427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5400" y="0"/>
            <a:ext cx="3886200" cy="704275"/>
          </a:xfrm>
        </p:spPr>
        <p:txBody>
          <a:bodyPr>
            <a:no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Researches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52400" y="0"/>
            <a:ext cx="3886200" cy="64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sz="1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 Al-</a:t>
            </a:r>
            <a:r>
              <a:rPr lang="en-US" sz="1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sz="1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 medical college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0"/>
            <a:ext cx="759825" cy="7420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979E3BF-905D-4761-A225-E1D43CF64D95}"/>
              </a:ext>
            </a:extLst>
          </p:cNvPr>
          <p:cNvSpPr/>
          <p:nvPr/>
        </p:nvSpPr>
        <p:spPr>
          <a:xfrm>
            <a:off x="265814" y="898711"/>
            <a:ext cx="85060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module: Mechanism of Disease</a:t>
            </a:r>
            <a:endParaRPr lang="en-GB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FA5F5C-7657-4034-95A4-D6557FC7F8F4}"/>
              </a:ext>
            </a:extLst>
          </p:cNvPr>
          <p:cNvSpPr/>
          <p:nvPr/>
        </p:nvSpPr>
        <p:spPr>
          <a:xfrm>
            <a:off x="852622" y="1712697"/>
            <a:ext cx="74387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Haemostasis and Thrombosis 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2D11C7-5654-4165-8FC1-806EAD160B83}"/>
              </a:ext>
            </a:extLst>
          </p:cNvPr>
          <p:cNvSpPr txBox="1"/>
          <p:nvPr/>
        </p:nvSpPr>
        <p:spPr>
          <a:xfrm>
            <a:off x="393583" y="3429000"/>
            <a:ext cx="4231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0C0"/>
                </a:solidFill>
              </a:rPr>
              <a:t>Module staff: Session </a:t>
            </a:r>
            <a:r>
              <a:rPr lang="en-GB" i="1" dirty="0" smtClean="0">
                <a:solidFill>
                  <a:srgbClr val="0070C0"/>
                </a:solidFill>
              </a:rPr>
              <a:t>6</a:t>
            </a:r>
            <a:endParaRPr lang="en-GB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err="1">
                <a:solidFill>
                  <a:srgbClr val="0070C0"/>
                </a:solidFill>
              </a:rPr>
              <a:t>Dr.</a:t>
            </a:r>
            <a:r>
              <a:rPr lang="en-GB" i="1" dirty="0">
                <a:solidFill>
                  <a:srgbClr val="0070C0"/>
                </a:solidFill>
              </a:rPr>
              <a:t> Ihsan Mardan </a:t>
            </a: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err="1">
                <a:solidFill>
                  <a:srgbClr val="0070C0"/>
                </a:solidFill>
              </a:rPr>
              <a:t>Dr.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Sadiq</a:t>
            </a:r>
            <a:r>
              <a:rPr lang="en-GB" i="1" dirty="0">
                <a:solidFill>
                  <a:srgbClr val="0070C0"/>
                </a:solidFill>
              </a:rPr>
              <a:t> K. Ali </a:t>
            </a: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smtClean="0">
                <a:solidFill>
                  <a:srgbClr val="0070C0"/>
                </a:solidFill>
              </a:rPr>
              <a:t>Dr</a:t>
            </a:r>
            <a:r>
              <a:rPr lang="en-GB" i="1" dirty="0">
                <a:solidFill>
                  <a:srgbClr val="0070C0"/>
                </a:solidFill>
              </a:rPr>
              <a:t>. </a:t>
            </a:r>
            <a:r>
              <a:rPr lang="en-GB" i="1" dirty="0" err="1">
                <a:solidFill>
                  <a:srgbClr val="0070C0"/>
                </a:solidFill>
              </a:rPr>
              <a:t>Ghada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err="1">
                <a:solidFill>
                  <a:srgbClr val="0070C0"/>
                </a:solidFill>
              </a:rPr>
              <a:t>Lateef</a:t>
            </a:r>
            <a:endParaRPr lang="en-GB" i="1" dirty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rgbClr val="0070C0"/>
                </a:solidFill>
              </a:rPr>
              <a:t>			</a:t>
            </a:r>
            <a:r>
              <a:rPr lang="en-GB" i="1" dirty="0" smtClean="0">
                <a:solidFill>
                  <a:srgbClr val="0070C0"/>
                </a:solidFill>
              </a:rPr>
              <a:t>Dr</a:t>
            </a:r>
            <a:r>
              <a:rPr lang="en-GB" i="1" dirty="0">
                <a:solidFill>
                  <a:srgbClr val="0070C0"/>
                </a:solidFill>
              </a:rPr>
              <a:t>. </a:t>
            </a:r>
            <a:r>
              <a:rPr lang="en-GB" i="1" dirty="0" err="1">
                <a:solidFill>
                  <a:srgbClr val="0070C0"/>
                </a:solidFill>
              </a:rPr>
              <a:t>Wasan</a:t>
            </a:r>
            <a:r>
              <a:rPr lang="en-GB" i="1" dirty="0">
                <a:solidFill>
                  <a:srgbClr val="0070C0"/>
                </a:solidFill>
              </a:rPr>
              <a:t> </a:t>
            </a:r>
            <a:r>
              <a:rPr lang="en-GB" i="1" dirty="0" smtClean="0">
                <a:solidFill>
                  <a:srgbClr val="0070C0"/>
                </a:solidFill>
              </a:rPr>
              <a:t>Mansur</a:t>
            </a:r>
          </a:p>
          <a:p>
            <a:r>
              <a:rPr lang="en-GB" i="1" dirty="0" smtClean="0">
                <a:solidFill>
                  <a:srgbClr val="0070C0"/>
                </a:solidFill>
              </a:rPr>
              <a:t>			Dr. Iman Abdul-</a:t>
            </a:r>
            <a:r>
              <a:rPr lang="en-GB" i="1" dirty="0" err="1" smtClean="0">
                <a:solidFill>
                  <a:srgbClr val="0070C0"/>
                </a:solidFill>
              </a:rPr>
              <a:t>Hadi</a:t>
            </a:r>
            <a:endParaRPr lang="en-GB" i="1" dirty="0" smtClean="0">
              <a:solidFill>
                <a:srgbClr val="0070C0"/>
              </a:solidFill>
            </a:endParaRPr>
          </a:p>
          <a:p>
            <a:r>
              <a:rPr lang="en-GB" i="1" dirty="0">
                <a:solidFill>
                  <a:srgbClr val="0070C0"/>
                </a:solidFill>
              </a:rPr>
              <a:t>	</a:t>
            </a:r>
            <a:r>
              <a:rPr lang="en-GB" i="1" dirty="0" smtClean="0">
                <a:solidFill>
                  <a:srgbClr val="0070C0"/>
                </a:solidFill>
              </a:rPr>
              <a:t>		</a:t>
            </a:r>
            <a:r>
              <a:rPr lang="en-GB" i="1" dirty="0" err="1" smtClean="0">
                <a:solidFill>
                  <a:srgbClr val="0070C0"/>
                </a:solidFill>
              </a:rPr>
              <a:t>Dr.</a:t>
            </a:r>
            <a:r>
              <a:rPr lang="en-GB" i="1" dirty="0" smtClean="0">
                <a:solidFill>
                  <a:srgbClr val="0070C0"/>
                </a:solidFill>
              </a:rPr>
              <a:t> </a:t>
            </a:r>
            <a:r>
              <a:rPr lang="en-GB" i="1" dirty="0" err="1" smtClean="0">
                <a:solidFill>
                  <a:srgbClr val="0070C0"/>
                </a:solidFill>
              </a:rPr>
              <a:t>Safa</a:t>
            </a:r>
            <a:r>
              <a:rPr lang="en-GB" i="1" dirty="0" smtClean="0">
                <a:solidFill>
                  <a:srgbClr val="0070C0"/>
                </a:solidFill>
              </a:rPr>
              <a:t> </a:t>
            </a:r>
            <a:r>
              <a:rPr lang="en-GB" i="1" dirty="0" err="1" smtClean="0">
                <a:solidFill>
                  <a:srgbClr val="0070C0"/>
                </a:solidFill>
              </a:rPr>
              <a:t>Asaad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9876" y="6166127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Robbin’s</a:t>
            </a:r>
            <a:r>
              <a:rPr lang="en-US" dirty="0"/>
              <a:t> Basic pathology 9</a:t>
            </a:r>
            <a:r>
              <a:rPr lang="en-US" baseline="30000" dirty="0"/>
              <a:t>th </a:t>
            </a:r>
            <a:r>
              <a:rPr lang="en-US" dirty="0"/>
              <a:t>edition</a:t>
            </a:r>
          </a:p>
          <a:p>
            <a:r>
              <a:rPr lang="pt-BR" dirty="0"/>
              <a:t>Hoffbrands Essential Haematology 7</a:t>
            </a:r>
            <a:r>
              <a:rPr lang="pt-BR" baseline="30000" dirty="0"/>
              <a:t>th</a:t>
            </a:r>
            <a:r>
              <a:rPr lang="pt-BR" dirty="0"/>
              <a:t> edition</a:t>
            </a:r>
            <a:endParaRPr lang="en-US" dirty="0"/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905" y="426591"/>
            <a:ext cx="8533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Pulmonary Thromboembolism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259" y="1182231"/>
            <a:ext cx="84949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Pulmonary embolism has an incidence of 20 to 25 per 100,000 hospitalized patients.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Although the rate of fatal pulmonary emboli (as assessed at autopsy) has declined from 6% to 2% over the last quarter century, pulmonary embolism still causes about 200,000 deaths per year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9113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905" y="426591"/>
            <a:ext cx="8533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Pulmonary Thromboembolism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 descr="H:\nursing-care-of-clients-with-peripheral-vascular-disorders-part-3-of-3-13-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76313"/>
            <a:ext cx="9144000" cy="5195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3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67558"/>
            <a:ext cx="9118600" cy="6731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70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C87E6F-31C6-4A2C-9590-588FE7153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"/>
            <a:ext cx="9118600" cy="61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505242"/>
            <a:ext cx="85016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In greater than </a:t>
            </a:r>
            <a:r>
              <a:rPr lang="en-US" sz="2800" dirty="0">
                <a:solidFill>
                  <a:srgbClr val="FF0000"/>
                </a:solidFill>
              </a:rPr>
              <a:t>95%</a:t>
            </a:r>
            <a:r>
              <a:rPr lang="en-US" sz="2800" dirty="0">
                <a:solidFill>
                  <a:prstClr val="black"/>
                </a:solidFill>
              </a:rPr>
              <a:t> of </a:t>
            </a:r>
            <a:r>
              <a:rPr lang="en-US" sz="2800" dirty="0" smtClean="0">
                <a:solidFill>
                  <a:prstClr val="black"/>
                </a:solidFill>
              </a:rPr>
              <a:t>PE cases</a:t>
            </a:r>
            <a:r>
              <a:rPr lang="en-US" sz="2800" dirty="0">
                <a:solidFill>
                  <a:prstClr val="black"/>
                </a:solidFill>
              </a:rPr>
              <a:t>, venous emboli originate from thrombi within </a:t>
            </a:r>
            <a:r>
              <a:rPr lang="en-US" sz="2800" dirty="0">
                <a:solidFill>
                  <a:srgbClr val="FF0000"/>
                </a:solidFill>
              </a:rPr>
              <a:t>deep leg veins</a:t>
            </a:r>
            <a:r>
              <a:rPr lang="en-US" sz="2800" dirty="0">
                <a:solidFill>
                  <a:prstClr val="black"/>
                </a:solidFill>
              </a:rPr>
              <a:t> proximal to the popliteal fossa; embolization from lower leg thrombi is uncommon.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patient who has had one pulmonary embolus is at high risk of having more.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i="1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Most pulmonary emboli (</a:t>
            </a:r>
            <a:r>
              <a:rPr lang="en-US" sz="2800" dirty="0">
                <a:solidFill>
                  <a:srgbClr val="FF0000"/>
                </a:solidFill>
              </a:rPr>
              <a:t>60% to 80%</a:t>
            </a:r>
            <a:r>
              <a:rPr lang="en-US" sz="2800" dirty="0">
                <a:solidFill>
                  <a:prstClr val="black"/>
                </a:solidFill>
              </a:rPr>
              <a:t>) are clinically </a:t>
            </a:r>
            <a:r>
              <a:rPr lang="en-US" sz="2800" dirty="0">
                <a:solidFill>
                  <a:srgbClr val="FF0000"/>
                </a:solidFill>
              </a:rPr>
              <a:t>silent</a:t>
            </a:r>
            <a:r>
              <a:rPr lang="en-US" sz="2800" dirty="0">
                <a:solidFill>
                  <a:prstClr val="black"/>
                </a:solidFill>
              </a:rPr>
              <a:t> because they are small.</a:t>
            </a:r>
          </a:p>
        </p:txBody>
      </p:sp>
    </p:spTree>
    <p:extLst>
      <p:ext uri="{BB962C8B-B14F-4D97-AF65-F5344CB8AC3E}">
        <p14:creationId xmlns:p14="http://schemas.microsoft.com/office/powerpoint/2010/main" val="27626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505242"/>
            <a:ext cx="850164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b="1" dirty="0">
                <a:solidFill>
                  <a:prstClr val="black"/>
                </a:solidFill>
              </a:rPr>
              <a:t>Clinical presentation of PE </a:t>
            </a:r>
            <a:r>
              <a:rPr lang="en-GB" sz="2800" dirty="0">
                <a:solidFill>
                  <a:prstClr val="black"/>
                </a:solidFill>
              </a:rPr>
              <a:t>depends on the </a:t>
            </a:r>
            <a:r>
              <a:rPr lang="en-GB" sz="2800" i="1" dirty="0">
                <a:solidFill>
                  <a:prstClr val="black"/>
                </a:solidFill>
              </a:rPr>
              <a:t>size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i="1" dirty="0">
                <a:solidFill>
                  <a:prstClr val="black"/>
                </a:solidFill>
              </a:rPr>
              <a:t>location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i="1" dirty="0">
                <a:solidFill>
                  <a:prstClr val="black"/>
                </a:solidFill>
              </a:rPr>
              <a:t>number</a:t>
            </a:r>
            <a:r>
              <a:rPr lang="en-GB" sz="2800" dirty="0">
                <a:solidFill>
                  <a:prstClr val="black"/>
                </a:solidFill>
              </a:rPr>
              <a:t> of emboli, and the patient’s underlying </a:t>
            </a:r>
            <a:r>
              <a:rPr lang="en-GB" sz="2800" i="1" dirty="0" err="1">
                <a:solidFill>
                  <a:prstClr val="black"/>
                </a:solidFill>
              </a:rPr>
              <a:t>cardiorespiratory</a:t>
            </a:r>
            <a:r>
              <a:rPr lang="en-GB" sz="2800" dirty="0">
                <a:solidFill>
                  <a:prstClr val="black"/>
                </a:solidFill>
              </a:rPr>
              <a:t> reserve.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The </a:t>
            </a:r>
            <a:r>
              <a:rPr lang="en-GB" sz="2800" b="1" i="1" dirty="0">
                <a:solidFill>
                  <a:prstClr val="black"/>
                </a:solidFill>
              </a:rPr>
              <a:t>classic triad </a:t>
            </a:r>
            <a:r>
              <a:rPr lang="en-GB" sz="2800" dirty="0">
                <a:solidFill>
                  <a:prstClr val="black"/>
                </a:solidFill>
              </a:rPr>
              <a:t>of </a:t>
            </a:r>
            <a:r>
              <a:rPr lang="en-GB" sz="2800" i="1" dirty="0">
                <a:solidFill>
                  <a:prstClr val="black"/>
                </a:solidFill>
              </a:rPr>
              <a:t>chest pain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i="1" dirty="0">
                <a:solidFill>
                  <a:prstClr val="black"/>
                </a:solidFill>
              </a:rPr>
              <a:t>haemoptysis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i="1" dirty="0">
                <a:solidFill>
                  <a:prstClr val="black"/>
                </a:solidFill>
              </a:rPr>
              <a:t>dyspnoea</a:t>
            </a:r>
            <a:r>
              <a:rPr lang="en-GB" sz="2800" dirty="0">
                <a:solidFill>
                  <a:prstClr val="black"/>
                </a:solidFill>
              </a:rPr>
              <a:t> is present in less than 20% of patients, but nearly all will have at least one of </a:t>
            </a:r>
            <a:r>
              <a:rPr lang="en-GB" sz="2800" dirty="0" err="1">
                <a:solidFill>
                  <a:prstClr val="black"/>
                </a:solidFill>
              </a:rPr>
              <a:t>pleuritic</a:t>
            </a:r>
            <a:r>
              <a:rPr lang="en-GB" sz="2800" dirty="0">
                <a:solidFill>
                  <a:prstClr val="black"/>
                </a:solidFill>
              </a:rPr>
              <a:t> chest pain, dyspnoea or </a:t>
            </a:r>
            <a:r>
              <a:rPr lang="en-GB" sz="2800" dirty="0" err="1">
                <a:solidFill>
                  <a:prstClr val="black"/>
                </a:solidFill>
              </a:rPr>
              <a:t>tachypnoea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 </a:t>
            </a:r>
            <a:r>
              <a:rPr lang="en-US" sz="2800" dirty="0"/>
              <a:t>large embolus that blocks a major pulmonary artery can cause sudden death.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Sudden death, right ventricular </a:t>
            </a:r>
            <a:r>
              <a:rPr lang="en-US" sz="2800" dirty="0">
                <a:solidFill>
                  <a:prstClr val="black"/>
                </a:solidFill>
              </a:rPr>
              <a:t>failure (</a:t>
            </a:r>
            <a:r>
              <a:rPr lang="en-US" sz="2800" i="1" dirty="0" err="1">
                <a:solidFill>
                  <a:prstClr val="black"/>
                </a:solidFill>
              </a:rPr>
              <a:t>cor</a:t>
            </a:r>
            <a:r>
              <a:rPr lang="en-US" sz="2800" i="1" dirty="0">
                <a:solidFill>
                  <a:prstClr val="black"/>
                </a:solidFill>
              </a:rPr>
              <a:t>-pulmonale</a:t>
            </a:r>
            <a:r>
              <a:rPr lang="en-US" sz="2800" dirty="0">
                <a:solidFill>
                  <a:prstClr val="black"/>
                </a:solidFill>
              </a:rPr>
              <a:t>), or cardiovascular collapse occurs when 60% or more of the pulmonary circulation is obstructed with emboli.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261491"/>
            <a:ext cx="8400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Systemic Thromboembolism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963186"/>
            <a:ext cx="84000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Systemic thromboembolism refers to emboli in the arterial circulation.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Most (80%) arise from intracardiac mural thrombi, two-thirds of which are associated with left ventricular wall infarcts and another third with dilated left atria (e.g., secondary to mitral valve disease).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By contrast with venous emboli, which lodge primarily in the lung, arterial emboli can travel virtually anywhere.</a:t>
            </a:r>
          </a:p>
        </p:txBody>
      </p:sp>
    </p:spTree>
    <p:extLst>
      <p:ext uri="{BB962C8B-B14F-4D97-AF65-F5344CB8AC3E}">
        <p14:creationId xmlns:p14="http://schemas.microsoft.com/office/powerpoint/2010/main" val="232875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261491"/>
            <a:ext cx="8400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Systemic Thromboembolism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963186"/>
            <a:ext cx="84000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Common arteriolar embolization sites include the lower extremities (75%) and central nervous system (10%); intestines, kidneys, and spleen are less common targets.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consequences of embolization depend on the </a:t>
            </a:r>
            <a:r>
              <a:rPr lang="en-US" sz="2800" i="1" dirty="0">
                <a:solidFill>
                  <a:srgbClr val="FF0000"/>
                </a:solidFill>
              </a:rPr>
              <a:t>caliber of the occluded vessel</a:t>
            </a:r>
            <a:r>
              <a:rPr lang="en-US" sz="2800" dirty="0">
                <a:solidFill>
                  <a:prstClr val="black"/>
                </a:solidFill>
              </a:rPr>
              <a:t>, the </a:t>
            </a:r>
            <a:r>
              <a:rPr lang="en-US" sz="2800" i="1" dirty="0">
                <a:solidFill>
                  <a:srgbClr val="FF0000"/>
                </a:solidFill>
              </a:rPr>
              <a:t>collateral supply</a:t>
            </a:r>
            <a:r>
              <a:rPr lang="en-US" sz="2800" dirty="0">
                <a:solidFill>
                  <a:prstClr val="black"/>
                </a:solidFill>
              </a:rPr>
              <a:t>, and the </a:t>
            </a:r>
            <a:r>
              <a:rPr lang="en-US" sz="2800" i="1" dirty="0">
                <a:solidFill>
                  <a:srgbClr val="FF0000"/>
                </a:solidFill>
              </a:rPr>
              <a:t>affected tissue’s vulnerability to anoxia</a:t>
            </a:r>
            <a:r>
              <a:rPr lang="en-US" sz="2800" i="1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i="1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Arterial emboli often lodge in end arteries and cause infarction.</a:t>
            </a:r>
          </a:p>
        </p:txBody>
      </p:sp>
    </p:spTree>
    <p:extLst>
      <p:ext uri="{BB962C8B-B14F-4D97-AF65-F5344CB8AC3E}">
        <p14:creationId xmlns:p14="http://schemas.microsoft.com/office/powerpoint/2010/main" val="10212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178440"/>
            <a:ext cx="86233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Fat Embolism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Microscopic fat globules can be found in the circulation after fractures of long bones (which contain fatty marrow) or after soft-tissue trauma. Fat enters the circulation by rupture of the marrow vascular sinusoids or rupture of </a:t>
            </a:r>
            <a:r>
              <a:rPr lang="en-GB" sz="2800" dirty="0">
                <a:solidFill>
                  <a:prstClr val="black"/>
                </a:solidFill>
              </a:rPr>
              <a:t>venules</a:t>
            </a:r>
            <a:r>
              <a:rPr lang="en-US" sz="2800" dirty="0">
                <a:solidFill>
                  <a:prstClr val="black"/>
                </a:solidFill>
              </a:rPr>
              <a:t> in injured tissues.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>
                <a:solidFill>
                  <a:prstClr val="black"/>
                </a:solidFill>
              </a:rPr>
              <a:t>fat embolism syndrome </a:t>
            </a:r>
            <a:r>
              <a:rPr lang="en-GB" sz="2800" dirty="0">
                <a:solidFill>
                  <a:prstClr val="black"/>
                </a:solidFill>
              </a:rPr>
              <a:t>characterized by pulmonary insufficiency, neurologic </a:t>
            </a:r>
            <a:r>
              <a:rPr lang="en-US" sz="2800" dirty="0">
                <a:solidFill>
                  <a:prstClr val="black"/>
                </a:solidFill>
              </a:rPr>
              <a:t>symptoms, </a:t>
            </a:r>
            <a:r>
              <a:rPr lang="en-GB" sz="2800" dirty="0">
                <a:solidFill>
                  <a:prstClr val="black"/>
                </a:solidFill>
              </a:rPr>
              <a:t>anaemia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thrombocytopenia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GB" sz="2800" dirty="0">
                <a:solidFill>
                  <a:prstClr val="black"/>
                </a:solidFill>
              </a:rPr>
              <a:t>and</a:t>
            </a:r>
            <a:r>
              <a:rPr lang="en-US" sz="2800" dirty="0">
                <a:solidFill>
                  <a:prstClr val="black"/>
                </a:solidFill>
              </a:rPr>
              <a:t> a diffuse petechial rash, which is fatal in </a:t>
            </a:r>
            <a:r>
              <a:rPr lang="en-GB" sz="2800" dirty="0">
                <a:solidFill>
                  <a:prstClr val="black"/>
                </a:solidFill>
              </a:rPr>
              <a:t>10% of cases.</a:t>
            </a:r>
          </a:p>
        </p:txBody>
      </p:sp>
    </p:spTree>
    <p:extLst>
      <p:ext uri="{BB962C8B-B14F-4D97-AF65-F5344CB8AC3E}">
        <p14:creationId xmlns:p14="http://schemas.microsoft.com/office/powerpoint/2010/main" val="37122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000" y="194896"/>
            <a:ext cx="8636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Amniotic Fluid Embolism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Amniotic fluid embolism is an uncommon, grave complication of </a:t>
            </a:r>
            <a:r>
              <a:rPr lang="en-GB" sz="2800" dirty="0" smtClean="0">
                <a:solidFill>
                  <a:prstClr val="black"/>
                </a:solidFill>
              </a:rPr>
              <a:t>labour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and the immediate postpartum period (1 in 40,000 deliveries).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mortality rate approaches 80%, making it the most common cause of maternal death in the developed world.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underlying cause is entry of amniotic fluid (and its contents) into the maternal circulation via tears in the placental membranes and/or uterine vein rupture.</a:t>
            </a:r>
          </a:p>
        </p:txBody>
      </p:sp>
    </p:spTree>
    <p:extLst>
      <p:ext uri="{BB962C8B-B14F-4D97-AF65-F5344CB8AC3E}">
        <p14:creationId xmlns:p14="http://schemas.microsoft.com/office/powerpoint/2010/main" val="8367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43076"/>
            <a:ext cx="8686799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3200" dirty="0">
                <a:solidFill>
                  <a:prstClr val="black"/>
                </a:solidFill>
              </a:rPr>
              <a:t>Air Embolism</a:t>
            </a: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Gas bubbles within the circulation can obstruct vascular flow (and cause distal ischemic injury) almost as readily as thrombotic masses can.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Air may enter the circulation during obstetric procedures or as a consequence of chest wall injury. Generally, more than 100 mL of air are required to produce a clinical effect; bubbles can coalesce to form frothy masses sufficiently large </a:t>
            </a:r>
            <a:r>
              <a:rPr lang="en-US" sz="2800" dirty="0">
                <a:solidFill>
                  <a:prstClr val="black"/>
                </a:solidFill>
              </a:rPr>
              <a:t>to occlude major vessels.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600" i="1" dirty="0">
                <a:solidFill>
                  <a:prstClr val="black"/>
                </a:solidFill>
              </a:rPr>
              <a:t>Decompression </a:t>
            </a:r>
            <a:r>
              <a:rPr lang="en-US" sz="2600" i="1" dirty="0" smtClean="0">
                <a:solidFill>
                  <a:prstClr val="black"/>
                </a:solidFill>
              </a:rPr>
              <a:t>sickness </a:t>
            </a:r>
            <a:r>
              <a:rPr lang="en-US" sz="2600" dirty="0" smtClean="0"/>
              <a:t>describes a condition arising from dissolved gases coming out of solution into bubbles inside the body on </a:t>
            </a:r>
            <a:r>
              <a:rPr lang="en-GB" sz="2600" dirty="0" smtClean="0"/>
              <a:t>depressurisation</a:t>
            </a:r>
            <a:r>
              <a:rPr lang="en-US" sz="2600" dirty="0" smtClean="0"/>
              <a:t>, </a:t>
            </a:r>
            <a:r>
              <a:rPr lang="en-US" sz="2600" i="1" dirty="0" smtClean="0">
                <a:solidFill>
                  <a:prstClr val="black"/>
                </a:solidFill>
              </a:rPr>
              <a:t>caisson </a:t>
            </a:r>
            <a:r>
              <a:rPr lang="en-US" sz="2600" i="1" dirty="0">
                <a:solidFill>
                  <a:prstClr val="black"/>
                </a:solidFill>
              </a:rPr>
              <a:t>disease </a:t>
            </a:r>
            <a:r>
              <a:rPr lang="en-US" sz="2600" dirty="0">
                <a:solidFill>
                  <a:prstClr val="black"/>
                </a:solidFill>
              </a:rPr>
              <a:t>in which </a:t>
            </a:r>
            <a:r>
              <a:rPr lang="en-US" sz="2600" dirty="0" smtClean="0">
                <a:solidFill>
                  <a:prstClr val="black"/>
                </a:solidFill>
              </a:rPr>
              <a:t>recurrent </a:t>
            </a:r>
            <a:r>
              <a:rPr lang="en-US" sz="2600" dirty="0">
                <a:solidFill>
                  <a:prstClr val="black"/>
                </a:solidFill>
              </a:rPr>
              <a:t>or persistent gas emboli in the bones lead to multifocal </a:t>
            </a:r>
            <a:r>
              <a:rPr lang="en-GB" sz="2600" dirty="0">
                <a:solidFill>
                  <a:prstClr val="black"/>
                </a:solidFill>
              </a:rPr>
              <a:t>ischemic necrosis.</a:t>
            </a:r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104" y="-62611"/>
            <a:ext cx="9074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Learning objectives: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sz="2800" b="1" dirty="0"/>
              <a:t>Embolism;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400" b="1" dirty="0"/>
              <a:t>Definition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400" b="1" dirty="0"/>
              <a:t>Thromboembolism particularly  DVT and pulmonary embolism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GB" sz="2400" b="1" dirty="0"/>
              <a:t>Other types of embolism</a:t>
            </a:r>
          </a:p>
          <a:p>
            <a:pPr marL="971550" lvl="1" indent="-514350">
              <a:buFont typeface="Arial" pitchFamily="34" charset="0"/>
              <a:buChar char="•"/>
            </a:pPr>
            <a:endParaRPr lang="en-GB" sz="2800" b="1" dirty="0"/>
          </a:p>
          <a:p>
            <a:pPr marL="514350" indent="-514350">
              <a:buFont typeface="+mj-lt"/>
              <a:buAutoNum type="arabicPeriod" startAt="4"/>
            </a:pPr>
            <a:r>
              <a:rPr lang="en-GB" sz="2800" b="1" dirty="0"/>
              <a:t>Anti-coagulant therapy;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Heparin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Warfarin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Prophylaxis in general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2400" b="1" dirty="0"/>
          </a:p>
          <a:p>
            <a:pPr marL="514350" indent="-514350">
              <a:buFont typeface="+mj-lt"/>
              <a:buAutoNum type="arabicPeriod" startAt="5"/>
            </a:pPr>
            <a:r>
              <a:rPr lang="en-GB" sz="2800" b="1" dirty="0"/>
              <a:t>Other disorders of coagulation;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Haemophilia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Disseminated intravascular coagulation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Thrombocytopenia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400" b="1" dirty="0"/>
              <a:t>Thrombophilia</a:t>
            </a:r>
          </a:p>
        </p:txBody>
      </p:sp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180138"/>
            <a:ext cx="6651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0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800" y="136247"/>
            <a:ext cx="8763000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Embolism (summary)</a:t>
            </a:r>
          </a:p>
          <a:p>
            <a:pPr algn="just"/>
            <a:r>
              <a:rPr lang="en-GB" sz="2700" dirty="0"/>
              <a:t>• </a:t>
            </a:r>
            <a:r>
              <a:rPr lang="en-GB" sz="2600" dirty="0"/>
              <a:t>An embolus is a solid, liquid, or gaseous mass carried by the blood to a site distant from its origin; most are dislodged thrombi.</a:t>
            </a:r>
          </a:p>
          <a:p>
            <a:pPr algn="just"/>
            <a:r>
              <a:rPr lang="en-GB" sz="2600" dirty="0"/>
              <a:t>• Pulmonary emboli derive primarily from lower-extremity deep vein thrombi; their effects depend mainly on the size of the embolus and the location in which it lodges. Consequences may include right-sided heart failure, pulmonary haemorrhage, pulmonary infarction, or sudden death.</a:t>
            </a:r>
          </a:p>
          <a:p>
            <a:pPr algn="just"/>
            <a:r>
              <a:rPr lang="en-GB" sz="2600" dirty="0"/>
              <a:t>• Systemic emboli derive primarily from cardiac mural or valvular thrombi, aortic aneurysms, or atherosclerotic plaques; whether an embolus causes tissue infarction depends on the site of embolization and the presence or absence of collateral circulation.</a:t>
            </a:r>
          </a:p>
        </p:txBody>
      </p:sp>
    </p:spTree>
    <p:extLst>
      <p:ext uri="{BB962C8B-B14F-4D97-AF65-F5344CB8AC3E}">
        <p14:creationId xmlns:p14="http://schemas.microsoft.com/office/powerpoint/2010/main" val="6293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Heparin: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Unfractionated heparin (</a:t>
            </a:r>
            <a:r>
              <a:rPr lang="en-US" sz="2800" dirty="0">
                <a:solidFill>
                  <a:srgbClr val="FF0000"/>
                </a:solidFill>
              </a:rPr>
              <a:t>UFH</a:t>
            </a:r>
            <a:r>
              <a:rPr lang="en-US" sz="2800" dirty="0">
                <a:solidFill>
                  <a:prstClr val="black"/>
                </a:solidFill>
              </a:rPr>
              <a:t>) is a naturally occurring glycosaminoglycan produced by mast cells.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For most clinical indications there has been a move from UFH to low-molecular-weight heparin (</a:t>
            </a:r>
            <a:r>
              <a:rPr lang="en-US" sz="2800" dirty="0">
                <a:solidFill>
                  <a:srgbClr val="FF0000"/>
                </a:solidFill>
              </a:rPr>
              <a:t>LMWH</a:t>
            </a:r>
            <a:r>
              <a:rPr lang="en-US" sz="2800" dirty="0">
                <a:solidFill>
                  <a:prstClr val="black"/>
                </a:solidFill>
              </a:rPr>
              <a:t>).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Heparins are only active when administered </a:t>
            </a:r>
            <a:r>
              <a:rPr lang="en-US" sz="2800" dirty="0">
                <a:solidFill>
                  <a:srgbClr val="FF0000"/>
                </a:solidFill>
              </a:rPr>
              <a:t>parenterally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APTT</a:t>
            </a:r>
            <a:r>
              <a:rPr lang="en-US" sz="2800" dirty="0">
                <a:solidFill>
                  <a:prstClr val="black"/>
                </a:solidFill>
              </a:rPr>
              <a:t> is used for routine monitoring of therapeutic doses of </a:t>
            </a:r>
            <a:r>
              <a:rPr lang="en-US" sz="2800" dirty="0">
                <a:solidFill>
                  <a:srgbClr val="FF0000"/>
                </a:solidFill>
              </a:rPr>
              <a:t>UFH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Falls in platelet count (&gt;50% compared with baseline) after 5 days of treatment should raise the possibility of heparin-induced thrombocytopenia (</a:t>
            </a:r>
            <a:r>
              <a:rPr lang="en-US" sz="2800" dirty="0">
                <a:solidFill>
                  <a:srgbClr val="FF0000"/>
                </a:solidFill>
              </a:rPr>
              <a:t>HIT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Heparin: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The anticoagulant action of heparin is primarily a result of its ability to </a:t>
            </a:r>
            <a:r>
              <a:rPr lang="en-GB" sz="2800" dirty="0">
                <a:solidFill>
                  <a:srgbClr val="FF0000"/>
                </a:solidFill>
              </a:rPr>
              <a:t>bind to </a:t>
            </a:r>
            <a:r>
              <a:rPr lang="en-GB" sz="2800" dirty="0" err="1">
                <a:solidFill>
                  <a:srgbClr val="FF0000"/>
                </a:solidFill>
              </a:rPr>
              <a:t>antithrombin</a:t>
            </a:r>
            <a:r>
              <a:rPr lang="en-GB" sz="2800" dirty="0">
                <a:solidFill>
                  <a:srgbClr val="FF0000"/>
                </a:solidFill>
              </a:rPr>
              <a:t> (AT)</a:t>
            </a:r>
            <a:r>
              <a:rPr lang="en-GB" sz="2800" dirty="0">
                <a:solidFill>
                  <a:prstClr val="black"/>
                </a:solidFill>
              </a:rPr>
              <a:t>, thereby accelerating and enhancing the latter’s rate of inhibition of the major coagulation enzymes (i.e., factors </a:t>
            </a:r>
            <a:r>
              <a:rPr lang="en-GB" sz="2800" dirty="0" err="1">
                <a:solidFill>
                  <a:prstClr val="black"/>
                </a:solidFill>
              </a:rPr>
              <a:t>IIa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dirty="0" err="1">
                <a:solidFill>
                  <a:prstClr val="black"/>
                </a:solidFill>
              </a:rPr>
              <a:t>Xa</a:t>
            </a:r>
            <a:r>
              <a:rPr lang="en-GB" sz="2800" dirty="0">
                <a:solidFill>
                  <a:prstClr val="black"/>
                </a:solidFill>
              </a:rPr>
              <a:t> and to lesser extents </a:t>
            </a:r>
            <a:r>
              <a:rPr lang="en-GB" sz="2800" dirty="0" err="1">
                <a:solidFill>
                  <a:prstClr val="black"/>
                </a:solidFill>
              </a:rPr>
              <a:t>IXa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dirty="0" err="1">
                <a:solidFill>
                  <a:prstClr val="black"/>
                </a:solidFill>
              </a:rPr>
              <a:t>XIa</a:t>
            </a:r>
            <a:r>
              <a:rPr lang="en-GB" sz="2800" dirty="0">
                <a:solidFill>
                  <a:prstClr val="black"/>
                </a:solidFill>
              </a:rPr>
              <a:t> and </a:t>
            </a:r>
            <a:r>
              <a:rPr lang="en-GB" sz="2800" dirty="0" err="1">
                <a:solidFill>
                  <a:prstClr val="black"/>
                </a:solidFill>
              </a:rPr>
              <a:t>XIIa</a:t>
            </a:r>
            <a:r>
              <a:rPr lang="en-GB" sz="2800" dirty="0">
                <a:solidFill>
                  <a:prstClr val="black"/>
                </a:solidFill>
              </a:rPr>
              <a:t>).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The two main effects of heparin, the </a:t>
            </a:r>
            <a:r>
              <a:rPr lang="en-GB" sz="2800" dirty="0" err="1">
                <a:solidFill>
                  <a:prstClr val="black"/>
                </a:solidFill>
              </a:rPr>
              <a:t>antithrombin</a:t>
            </a:r>
            <a:r>
              <a:rPr lang="en-GB" sz="2800" dirty="0">
                <a:solidFill>
                  <a:prstClr val="black"/>
                </a:solidFill>
              </a:rPr>
              <a:t> and the anti-</a:t>
            </a:r>
            <a:r>
              <a:rPr lang="en-GB" sz="2800" dirty="0" err="1">
                <a:solidFill>
                  <a:prstClr val="black"/>
                </a:solidFill>
              </a:rPr>
              <a:t>Xa</a:t>
            </a:r>
            <a:r>
              <a:rPr lang="en-GB" sz="2800" dirty="0">
                <a:solidFill>
                  <a:prstClr val="black"/>
                </a:solidFill>
              </a:rPr>
              <a:t> effects, are differentially dependent on the size of the heparin molecule.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Heparin also produces some </a:t>
            </a:r>
            <a:r>
              <a:rPr lang="en-US" sz="2800" dirty="0"/>
              <a:t>anticoagulant effect by promoting the release of tissue factor pathway inhibitor (TFPI) from the endothelium.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-14074"/>
            <a:ext cx="868679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 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 err="1">
                <a:solidFill>
                  <a:prstClr val="black"/>
                </a:solidFill>
              </a:rPr>
              <a:t>Warfarin</a:t>
            </a:r>
            <a:r>
              <a:rPr lang="en-GB" sz="3200" b="1" dirty="0">
                <a:solidFill>
                  <a:prstClr val="black"/>
                </a:solidFill>
              </a:rPr>
              <a:t>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 err="1"/>
              <a:t>Warfarin</a:t>
            </a:r>
            <a:r>
              <a:rPr lang="en-GB" sz="2800" dirty="0"/>
              <a:t> is v</a:t>
            </a:r>
            <a:r>
              <a:rPr lang="en-US" sz="2800" dirty="0" err="1"/>
              <a:t>itamin</a:t>
            </a:r>
            <a:r>
              <a:rPr lang="en-US" sz="2800" dirty="0"/>
              <a:t> K antagonist, that inhibit synthesis of normal FII, FVII, FIX and FX and so result in anticoagulation</a:t>
            </a:r>
            <a:r>
              <a:rPr lang="en-US" sz="2800" dirty="0" smtClean="0"/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Vitamin K is needed for the post-translational modification of the vitamin-K-dependant coagulation factors (II, VII, IX, X, protein C and protein S</a:t>
            </a:r>
            <a:r>
              <a:rPr lang="en-US" sz="2800" dirty="0" smtClean="0"/>
              <a:t>).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The anticoagulant </a:t>
            </a:r>
            <a:r>
              <a:rPr lang="en-US" sz="2800" dirty="0"/>
              <a:t>effect varies between individuals and over time and needs to be monitored by the International Normalized Ratio (INR).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 err="1">
                <a:solidFill>
                  <a:prstClr val="black"/>
                </a:solidFill>
              </a:rPr>
              <a:t>Warfarin</a:t>
            </a:r>
            <a:r>
              <a:rPr lang="en-GB" sz="3200" b="1" dirty="0">
                <a:solidFill>
                  <a:prstClr val="black"/>
                </a:solidFill>
              </a:rPr>
              <a:t>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After </a:t>
            </a:r>
            <a:r>
              <a:rPr lang="en-GB" sz="2800" dirty="0" err="1"/>
              <a:t>warfarin</a:t>
            </a:r>
            <a:r>
              <a:rPr lang="en-GB" sz="2800" dirty="0"/>
              <a:t> is given, factor VII levels fall considerably within 24 hours but </a:t>
            </a:r>
            <a:r>
              <a:rPr lang="en-GB" sz="2800" dirty="0" err="1"/>
              <a:t>prothrombin</a:t>
            </a:r>
            <a:r>
              <a:rPr lang="en-GB" sz="2800" dirty="0"/>
              <a:t> has a longer plasma half‐life and only falls to 50% of normal at 3 days; </a:t>
            </a:r>
            <a:endParaRPr lang="en-GB" sz="2800" dirty="0" smtClean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 smtClean="0">
                <a:solidFill>
                  <a:schemeClr val="accent1">
                    <a:lumMod val="75000"/>
                  </a:schemeClr>
                </a:solidFill>
              </a:rPr>
              <a:t>so 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</a:rPr>
              <a:t>if immediate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anticoagulation is needed, heparin is given initially.</a:t>
            </a:r>
            <a:endParaRPr lang="en-GB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152400"/>
            <a:ext cx="8851900" cy="592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62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Prophylaxis in general: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The decision as to whether to continue anticoagulant treatment indefinitely after a first proximal DVT or PE is dependent on the</a:t>
            </a:r>
            <a:r>
              <a:rPr lang="en-US" sz="2800" i="1" dirty="0"/>
              <a:t> risk of recurrence without continued treatment</a:t>
            </a:r>
            <a:r>
              <a:rPr lang="en-US" sz="2800" dirty="0"/>
              <a:t> and </a:t>
            </a:r>
            <a:r>
              <a:rPr lang="en-US" sz="2800" i="1" dirty="0"/>
              <a:t>the perceived risk of bleeding on anticoagulation.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Long-term anticoagulation is usually given after recurrent unprovoked VTE.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For patients who receive long-term anticoagulation the risk–benefit ratio of continued treatment should be reassessed at regular intervals.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8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4- ANTI-COAGULANT THERAPY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Prophylaxis in general: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Following an episode of venous thrombosis, patients are </a:t>
            </a:r>
            <a:r>
              <a:rPr lang="en-US" sz="2800" i="1" dirty="0"/>
              <a:t>40 times more </a:t>
            </a:r>
            <a:r>
              <a:rPr lang="en-US" sz="2800" dirty="0"/>
              <a:t>likely to suffer an event in the future than patients who have not previously suffered from venous thrombosis</a:t>
            </a:r>
            <a:r>
              <a:rPr lang="en-US" sz="2800" dirty="0" smtClean="0"/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Patients with VTE </a:t>
            </a:r>
            <a:r>
              <a:rPr lang="en-US" sz="2800" dirty="0"/>
              <a:t>provoked by </a:t>
            </a:r>
            <a:r>
              <a:rPr lang="en-US" sz="2800" dirty="0">
                <a:solidFill>
                  <a:srgbClr val="FF0000"/>
                </a:solidFill>
              </a:rPr>
              <a:t>surgery</a:t>
            </a:r>
            <a:r>
              <a:rPr lang="en-US" sz="2800" dirty="0">
                <a:solidFill>
                  <a:prstClr val="black"/>
                </a:solidFill>
              </a:rPr>
              <a:t> have an annualized recurrence rate of </a:t>
            </a:r>
            <a:r>
              <a:rPr lang="en-US" sz="2800" dirty="0">
                <a:solidFill>
                  <a:srgbClr val="FF0000"/>
                </a:solidFill>
              </a:rPr>
              <a:t>&lt;1%</a:t>
            </a:r>
            <a:r>
              <a:rPr lang="en-US" sz="2800" dirty="0">
                <a:solidFill>
                  <a:prstClr val="black"/>
                </a:solidFill>
              </a:rPr>
              <a:t>. Patients with VTE provoked by a </a:t>
            </a:r>
            <a:r>
              <a:rPr lang="en-US" sz="2800" dirty="0">
                <a:solidFill>
                  <a:srgbClr val="FF0000"/>
                </a:solidFill>
              </a:rPr>
              <a:t>non-surgical</a:t>
            </a:r>
            <a:r>
              <a:rPr lang="en-US" sz="2800" dirty="0">
                <a:solidFill>
                  <a:prstClr val="black"/>
                </a:solidFill>
              </a:rPr>
              <a:t> factor have an annualized risk of </a:t>
            </a:r>
            <a:r>
              <a:rPr lang="en-US" sz="2800" dirty="0">
                <a:solidFill>
                  <a:srgbClr val="FF0000"/>
                </a:solidFill>
              </a:rPr>
              <a:t>4%</a:t>
            </a:r>
            <a:r>
              <a:rPr lang="en-US" sz="2800" dirty="0">
                <a:solidFill>
                  <a:prstClr val="black"/>
                </a:solidFill>
              </a:rPr>
              <a:t> and patients with </a:t>
            </a:r>
            <a:r>
              <a:rPr lang="en-US" sz="2800" dirty="0">
                <a:solidFill>
                  <a:srgbClr val="FF0000"/>
                </a:solidFill>
              </a:rPr>
              <a:t>unprovoked</a:t>
            </a:r>
            <a:r>
              <a:rPr lang="en-US" sz="2800" dirty="0">
                <a:solidFill>
                  <a:prstClr val="black"/>
                </a:solidFill>
              </a:rPr>
              <a:t> VTE have an annualized event rate of </a:t>
            </a:r>
            <a:r>
              <a:rPr lang="en-US" sz="2800" dirty="0">
                <a:solidFill>
                  <a:srgbClr val="FF0000"/>
                </a:solidFill>
              </a:rPr>
              <a:t>7%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4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0786BB-3B42-4BE0-AB1C-3306D81033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78195"/>
            <a:ext cx="9144000" cy="4433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C50D66-5888-40CC-AACD-389D68FFFE68}"/>
              </a:ext>
            </a:extLst>
          </p:cNvPr>
          <p:cNvSpPr txBox="1"/>
          <p:nvPr/>
        </p:nvSpPr>
        <p:spPr>
          <a:xfrm>
            <a:off x="170119" y="85417"/>
            <a:ext cx="591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Suggested duration of anticoagulation</a:t>
            </a:r>
          </a:p>
        </p:txBody>
      </p:sp>
    </p:spTree>
    <p:extLst>
      <p:ext uri="{BB962C8B-B14F-4D97-AF65-F5344CB8AC3E}">
        <p14:creationId xmlns:p14="http://schemas.microsoft.com/office/powerpoint/2010/main" val="33593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Haemophilia: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/>
              <a:t>Haemophilia A (factor VIII deficiency)</a:t>
            </a:r>
            <a:r>
              <a:rPr lang="en-GB" sz="2800" dirty="0"/>
              <a:t>: It is the most common of the hereditary clotting factor deficiencies.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/>
              <a:t>Haemophilia B (Christmas disease, factor IX deficiency): </a:t>
            </a:r>
            <a:r>
              <a:rPr lang="en-GB" sz="2800" dirty="0"/>
              <a:t>The incidence is one‐fifth that of haemophilia A.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GB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The inheritance is sex‐linked but up to one‐third of patients have no family history and these cases result from recent mutation.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259" y="202913"/>
            <a:ext cx="2606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3- EMBOLISM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918558"/>
            <a:ext cx="8610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prstClr val="black"/>
                </a:solidFill>
              </a:rPr>
              <a:t>An </a:t>
            </a:r>
            <a:r>
              <a:rPr lang="en-US" sz="2800" i="1" dirty="0">
                <a:solidFill>
                  <a:srgbClr val="FF0000"/>
                </a:solidFill>
              </a:rPr>
              <a:t>embolus</a:t>
            </a:r>
            <a:r>
              <a:rPr lang="en-US" sz="2800" i="1" dirty="0">
                <a:solidFill>
                  <a:prstClr val="black"/>
                </a:solidFill>
              </a:rPr>
              <a:t> is a </a:t>
            </a:r>
            <a:r>
              <a:rPr lang="en-US" sz="2800" i="1" dirty="0">
                <a:solidFill>
                  <a:srgbClr val="FF0000"/>
                </a:solidFill>
              </a:rPr>
              <a:t>detached</a:t>
            </a:r>
            <a:r>
              <a:rPr lang="en-US" sz="2800" i="1" dirty="0">
                <a:solidFill>
                  <a:prstClr val="black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intravascular</a:t>
            </a:r>
            <a:r>
              <a:rPr lang="en-US" sz="2800" i="1" dirty="0">
                <a:solidFill>
                  <a:prstClr val="black"/>
                </a:solidFill>
              </a:rPr>
              <a:t> solid, liquid, or gaseous mass that is carried by the blood to a site distant from its point of origin.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i="1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Virtually </a:t>
            </a:r>
            <a:r>
              <a:rPr lang="en-US" sz="2800" dirty="0">
                <a:solidFill>
                  <a:srgbClr val="FF0000"/>
                </a:solidFill>
              </a:rPr>
              <a:t>99%</a:t>
            </a:r>
            <a:r>
              <a:rPr lang="en-US" sz="2800" dirty="0">
                <a:solidFill>
                  <a:prstClr val="black"/>
                </a:solidFill>
              </a:rPr>
              <a:t> of all emboli represent some part of a dislodged thrombus, hence the term </a:t>
            </a:r>
            <a:r>
              <a:rPr lang="en-US" sz="2800" i="1" dirty="0">
                <a:solidFill>
                  <a:srgbClr val="FF0000"/>
                </a:solidFill>
              </a:rPr>
              <a:t>thromboembolism</a:t>
            </a:r>
            <a:r>
              <a:rPr lang="en-US" sz="2800" i="1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i="1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srgbClr val="FF0000"/>
                </a:solidFill>
              </a:rPr>
              <a:t>Less common </a:t>
            </a:r>
            <a:r>
              <a:rPr lang="en-US" sz="2800" dirty="0">
                <a:solidFill>
                  <a:prstClr val="black"/>
                </a:solidFill>
              </a:rPr>
              <a:t>types of emboli include fat droplets, bubbles of air or nitrogen, atherosclerotic debris (</a:t>
            </a:r>
            <a:r>
              <a:rPr lang="en-US" sz="2800" i="1" dirty="0">
                <a:solidFill>
                  <a:prstClr val="black"/>
                </a:solidFill>
              </a:rPr>
              <a:t>cholesterol emboli</a:t>
            </a:r>
            <a:r>
              <a:rPr lang="en-US" sz="2800" dirty="0">
                <a:solidFill>
                  <a:prstClr val="black"/>
                </a:solidFill>
              </a:rPr>
              <a:t>), tumor fragments, bits of bone marrow, and amniotic fluid.</a:t>
            </a:r>
          </a:p>
        </p:txBody>
      </p:sp>
    </p:spTree>
    <p:extLst>
      <p:ext uri="{BB962C8B-B14F-4D97-AF65-F5344CB8AC3E}">
        <p14:creationId xmlns:p14="http://schemas.microsoft.com/office/powerpoint/2010/main" val="127776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9" y="431799"/>
            <a:ext cx="8839199" cy="565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965" y="0"/>
            <a:ext cx="406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Haemophilia A: clinical severity</a:t>
            </a:r>
          </a:p>
        </p:txBody>
      </p:sp>
    </p:spTree>
    <p:extLst>
      <p:ext uri="{BB962C8B-B14F-4D97-AF65-F5344CB8AC3E}">
        <p14:creationId xmlns:p14="http://schemas.microsoft.com/office/powerpoint/2010/main" val="20234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721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prstClr val="black"/>
                </a:solidFill>
              </a:rPr>
              <a:t>Haemophilia:</a:t>
            </a:r>
            <a:endParaRPr lang="en-GB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The characteristic bleeding pattern of </a:t>
            </a:r>
            <a:r>
              <a:rPr lang="en-GB" sz="2800" dirty="0"/>
              <a:t>haemophilia</a:t>
            </a:r>
            <a:r>
              <a:rPr lang="en-US" sz="2800" dirty="0"/>
              <a:t>, which is both </a:t>
            </a:r>
            <a:r>
              <a:rPr lang="en-US" sz="2800" i="1" dirty="0"/>
              <a:t>delayed after trauma</a:t>
            </a:r>
            <a:r>
              <a:rPr lang="en-US" sz="2800" dirty="0"/>
              <a:t> and much </a:t>
            </a:r>
            <a:r>
              <a:rPr lang="en-US" sz="2800" i="1" dirty="0"/>
              <a:t>prolonged</a:t>
            </a:r>
            <a:r>
              <a:rPr lang="en-US" sz="2800" dirty="0"/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Replacement by intravenous infusion of the deficient factor can normalize the </a:t>
            </a:r>
            <a:r>
              <a:rPr lang="en-GB" sz="2800" dirty="0"/>
              <a:t>haemostatic</a:t>
            </a:r>
            <a:r>
              <a:rPr lang="en-US" sz="2800" dirty="0"/>
              <a:t> mechanism.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Recurrent painful </a:t>
            </a:r>
            <a:r>
              <a:rPr lang="en-GB" sz="2800" dirty="0" err="1"/>
              <a:t>haemarthroses</a:t>
            </a:r>
            <a:r>
              <a:rPr lang="en-GB" sz="2800" dirty="0"/>
              <a:t> and muscle haematomas dominate the clinical course of severely affected patients and, if inadequately treated, lead to progressive joint deformity and disability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                               Haemophilia</a:t>
            </a:r>
            <a:r>
              <a:rPr lang="en-US" dirty="0"/>
              <a:t> A showing severe disability of the left Knee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7306" y="107156"/>
            <a:ext cx="6958013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2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algn="just"/>
            <a:r>
              <a:rPr lang="en-GB" sz="3200" b="1" dirty="0"/>
              <a:t>Disseminated intravascular coagulation:</a:t>
            </a: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i="1" dirty="0"/>
              <a:t>Widespread inappropriate intravascular deposition of fibrin with consumption of coagulation factors and platelets </a:t>
            </a:r>
            <a:r>
              <a:rPr lang="en-GB" sz="2800" dirty="0"/>
              <a:t>occurs as a consequence of many disorders that release </a:t>
            </a:r>
            <a:r>
              <a:rPr lang="en-GB" sz="2800" dirty="0" err="1"/>
              <a:t>procoagulant</a:t>
            </a:r>
            <a:r>
              <a:rPr lang="en-GB" sz="2800" dirty="0"/>
              <a:t> material into the circulation or cause widespread endothelial damage or platelet aggregation.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It may be associated with a </a:t>
            </a:r>
            <a:r>
              <a:rPr lang="en-GB" sz="2800" i="1" dirty="0" err="1"/>
              <a:t>fulminant</a:t>
            </a:r>
            <a:r>
              <a:rPr lang="en-GB" sz="2800" i="1" dirty="0"/>
              <a:t> haemorrhagic </a:t>
            </a:r>
            <a:r>
              <a:rPr lang="en-GB" sz="2800" dirty="0"/>
              <a:t>or </a:t>
            </a:r>
            <a:r>
              <a:rPr lang="en-GB" sz="2800" i="1" dirty="0"/>
              <a:t>thrombotic syndrome </a:t>
            </a:r>
            <a:r>
              <a:rPr lang="en-GB" sz="2800" dirty="0"/>
              <a:t>with organ dysfunction or run a less severe and more chronic course. The main clinical presentation is with bleeding but 5–10% of patients manifest thrombotic lesions.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9" y="166688"/>
            <a:ext cx="8579643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9" y="0"/>
            <a:ext cx="9051130" cy="616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17800" y="266700"/>
            <a:ext cx="6299200" cy="146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5300" y="2755900"/>
            <a:ext cx="3352800" cy="146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8" y="2209798"/>
            <a:ext cx="2904332" cy="21971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0800" y="4630857"/>
            <a:ext cx="5130800" cy="14605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/>
              <a:t>Disseminated intravascular coagulation:</a:t>
            </a: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The key event underlying DIC is increased activity of thrombin in the circulation that overwhelms its normal rate of removal </a:t>
            </a:r>
            <a:r>
              <a:rPr lang="en-GB" sz="2800" dirty="0"/>
              <a:t>by natural anticoagulants.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5" y="2349500"/>
            <a:ext cx="8586786" cy="303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7181" y="5462120"/>
            <a:ext cx="8565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pathogenesis of disseminated intravascular coagulation and the changes in clotting factors, platelets and fibrin degradation products (FDPs) that occur in this syndrome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algn="just"/>
            <a:r>
              <a:rPr lang="en-GB" sz="3200" b="1" dirty="0"/>
              <a:t>Thrombocytopenia:</a:t>
            </a: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Thrombocytopenia defines a subnormal number of platelets in the circulating blood, usually below 100 × 10</a:t>
            </a:r>
            <a:r>
              <a:rPr lang="en-US" sz="2800" baseline="30000" dirty="0"/>
              <a:t>9</a:t>
            </a:r>
            <a:r>
              <a:rPr lang="en-US" sz="2800" dirty="0"/>
              <a:t>/L. </a:t>
            </a:r>
            <a:r>
              <a:rPr lang="en-GB" sz="2800" dirty="0"/>
              <a:t>Thrombocytopenia, if severe, also causes skin and mucous membrane bleeding. 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/>
              <a:t>It has a wide range of causes including: 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2800" dirty="0"/>
              <a:t>(</a:t>
            </a:r>
            <a:r>
              <a:rPr lang="en-GB" sz="2800" dirty="0" err="1"/>
              <a:t>i</a:t>
            </a:r>
            <a:r>
              <a:rPr lang="en-GB" sz="2800" dirty="0"/>
              <a:t>) failure of platelet production from a congenital cause, drugs or viral infection or a general bone marrow failure;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2800" dirty="0"/>
              <a:t>(ii) increased consumption of platelets. This may be acute or chronic autoimmune, drug‐induced, caused by disseminated intravascular coagulation or thrombotic thrombocytopenic </a:t>
            </a:r>
            <a:r>
              <a:rPr lang="en-GB" sz="2800" dirty="0" err="1"/>
              <a:t>purpura</a:t>
            </a:r>
            <a:r>
              <a:rPr lang="en-GB" sz="2800" dirty="0"/>
              <a:t>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algn="just"/>
            <a:r>
              <a:rPr lang="en-GB" sz="3200" b="1" dirty="0" err="1"/>
              <a:t>Thrombophilia</a:t>
            </a:r>
            <a:r>
              <a:rPr lang="en-GB" sz="3200" b="1" dirty="0"/>
              <a:t>:</a:t>
            </a:r>
            <a:endParaRPr lang="en-GB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There is no internationally accepted definition of thrombophilia. The term is sometimes used to describe </a:t>
            </a:r>
            <a:r>
              <a:rPr lang="en-US" sz="2800" i="1" dirty="0"/>
              <a:t>disorders of </a:t>
            </a:r>
            <a:r>
              <a:rPr lang="en-GB" sz="2800" i="1" dirty="0"/>
              <a:t>haemostasis</a:t>
            </a:r>
            <a:r>
              <a:rPr lang="en-US" sz="2800" i="1" dirty="0"/>
              <a:t> detected in the laboratory that appear to predispose to venous thrombosis</a:t>
            </a:r>
            <a:r>
              <a:rPr lang="en-US" sz="2800" dirty="0"/>
              <a:t>. </a:t>
            </a:r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/>
          </a:p>
          <a:p>
            <a:pPr marL="27432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/>
              <a:t>A clinical definition of heritable thrombophilia describes an inherited tendency for venous thrombosis, i.e. deep vein thrombosis (DVT) with or without associated pulmonary embolus (PE).</a:t>
            </a:r>
            <a:endParaRPr lang="en-GB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200" y="121662"/>
            <a:ext cx="8686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GB" sz="3200" b="1" dirty="0">
                <a:solidFill>
                  <a:srgbClr val="FF0000"/>
                </a:solidFill>
              </a:rPr>
              <a:t>5- Other disorders of coagulation </a:t>
            </a:r>
          </a:p>
          <a:p>
            <a:pPr algn="just"/>
            <a:r>
              <a:rPr lang="en-GB" sz="3200" b="1" dirty="0" err="1"/>
              <a:t>Thrombophilia</a:t>
            </a:r>
            <a:r>
              <a:rPr lang="en-GB" sz="3200" b="1" dirty="0"/>
              <a:t>:</a:t>
            </a:r>
          </a:p>
          <a:p>
            <a:pPr algn="just"/>
            <a:r>
              <a:rPr lang="en-GB" sz="2400" dirty="0"/>
              <a:t>Prevalence of heritable </a:t>
            </a:r>
            <a:r>
              <a:rPr lang="en-GB" sz="2400" dirty="0" err="1"/>
              <a:t>thrombophilias</a:t>
            </a:r>
            <a:r>
              <a:rPr lang="en-GB" sz="2400" dirty="0"/>
              <a:t> shown to be associated with at least a two fold increased risk of venous thrombosis in patients and controls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400300"/>
            <a:ext cx="8153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69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605" y="224368"/>
            <a:ext cx="8654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Clinical Correlations: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versus Arterial Thrombosis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605" y="1530317"/>
            <a:ext cx="86546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Thrombi are significant because </a:t>
            </a:r>
            <a:r>
              <a:rPr lang="en-GB" sz="2800" i="1" dirty="0">
                <a:solidFill>
                  <a:prstClr val="black"/>
                </a:solidFill>
              </a:rPr>
              <a:t>they cause </a:t>
            </a:r>
            <a:r>
              <a:rPr lang="en-GB" sz="2800" i="1" dirty="0">
                <a:solidFill>
                  <a:srgbClr val="FF0000"/>
                </a:solidFill>
              </a:rPr>
              <a:t>obstruction</a:t>
            </a:r>
            <a:r>
              <a:rPr lang="en-GB" sz="2800" i="1" dirty="0">
                <a:solidFill>
                  <a:prstClr val="black"/>
                </a:solidFill>
              </a:rPr>
              <a:t> of arteries and veins and are potential </a:t>
            </a:r>
            <a:r>
              <a:rPr lang="en-GB" sz="2800" i="1" dirty="0">
                <a:solidFill>
                  <a:srgbClr val="FF0000"/>
                </a:solidFill>
              </a:rPr>
              <a:t>sources of emboli</a:t>
            </a:r>
            <a:r>
              <a:rPr lang="en-GB" sz="2800" i="1" dirty="0">
                <a:solidFill>
                  <a:prstClr val="black"/>
                </a:solidFill>
              </a:rPr>
              <a:t>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b="1" dirty="0">
                <a:solidFill>
                  <a:srgbClr val="FF0000"/>
                </a:solidFill>
              </a:rPr>
              <a:t>Venous</a:t>
            </a:r>
            <a:r>
              <a:rPr lang="en-GB" sz="2800" dirty="0">
                <a:solidFill>
                  <a:prstClr val="black"/>
                </a:solidFill>
              </a:rPr>
              <a:t> thrombi can cause </a:t>
            </a:r>
            <a:r>
              <a:rPr lang="en-GB" sz="2800" dirty="0">
                <a:solidFill>
                  <a:srgbClr val="FF0000"/>
                </a:solidFill>
              </a:rPr>
              <a:t>congestion and oedema</a:t>
            </a:r>
            <a:r>
              <a:rPr lang="en-GB" sz="2800" dirty="0">
                <a:solidFill>
                  <a:prstClr val="black"/>
                </a:solidFill>
              </a:rPr>
              <a:t> in vascular beds </a:t>
            </a:r>
            <a:r>
              <a:rPr lang="en-GB" sz="2800" dirty="0">
                <a:solidFill>
                  <a:srgbClr val="FF0000"/>
                </a:solidFill>
              </a:rPr>
              <a:t>distal</a:t>
            </a:r>
            <a:r>
              <a:rPr lang="en-GB" sz="2800" dirty="0">
                <a:solidFill>
                  <a:prstClr val="black"/>
                </a:solidFill>
              </a:rPr>
              <a:t> to an obstruction, but they are most worrisome for their </a:t>
            </a:r>
            <a:r>
              <a:rPr lang="en-GB" sz="2800" dirty="0">
                <a:solidFill>
                  <a:srgbClr val="FF0000"/>
                </a:solidFill>
              </a:rPr>
              <a:t>capacity to embolize</a:t>
            </a:r>
            <a:r>
              <a:rPr lang="en-GB" sz="2800" dirty="0">
                <a:solidFill>
                  <a:prstClr val="black"/>
                </a:solidFill>
              </a:rPr>
              <a:t> to the lungs and cause death.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GB" sz="2800" dirty="0">
                <a:solidFill>
                  <a:prstClr val="black"/>
                </a:solidFill>
              </a:rPr>
              <a:t>Conversely, while </a:t>
            </a:r>
            <a:r>
              <a:rPr lang="en-GB" sz="2800" b="1" dirty="0">
                <a:solidFill>
                  <a:srgbClr val="FF0000"/>
                </a:solidFill>
              </a:rPr>
              <a:t>arterial</a:t>
            </a:r>
            <a:r>
              <a:rPr lang="en-GB" sz="2800" dirty="0">
                <a:solidFill>
                  <a:prstClr val="black"/>
                </a:solidFill>
              </a:rPr>
              <a:t> thrombi can </a:t>
            </a:r>
            <a:r>
              <a:rPr lang="en-GB" sz="2800" dirty="0" err="1">
                <a:solidFill>
                  <a:prstClr val="black"/>
                </a:solidFill>
              </a:rPr>
              <a:t>embolize</a:t>
            </a:r>
            <a:r>
              <a:rPr lang="en-GB" sz="2800" dirty="0">
                <a:solidFill>
                  <a:prstClr val="black"/>
                </a:solidFill>
              </a:rPr>
              <a:t> and even cause </a:t>
            </a:r>
            <a:r>
              <a:rPr lang="en-GB" sz="2800" dirty="0">
                <a:solidFill>
                  <a:srgbClr val="FF0000"/>
                </a:solidFill>
              </a:rPr>
              <a:t>downstream tissue infarction</a:t>
            </a:r>
            <a:r>
              <a:rPr lang="en-GB" sz="2800" dirty="0">
                <a:solidFill>
                  <a:prstClr val="black"/>
                </a:solidFill>
              </a:rPr>
              <a:t>, their role in vascular obstruction at critical sites (e.g., coronary and cerebral vessels) is much more significant clinically. </a:t>
            </a:r>
          </a:p>
        </p:txBody>
      </p:sp>
    </p:spTree>
    <p:extLst>
      <p:ext uri="{BB962C8B-B14F-4D97-AF65-F5344CB8AC3E}">
        <p14:creationId xmlns:p14="http://schemas.microsoft.com/office/powerpoint/2010/main" val="17022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13" y="607219"/>
            <a:ext cx="6893718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3700" y="0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Risk factor for venous </a:t>
            </a:r>
            <a:r>
              <a:rPr lang="en-US" sz="2400" dirty="0" err="1"/>
              <a:t>thromboembolism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69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5A277FF-8333-4EDB-A36B-6E1169ADBB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" y="669851"/>
            <a:ext cx="8155172" cy="42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1032605"/>
            <a:ext cx="858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Most venous thrombi occur in either the </a:t>
            </a:r>
            <a:r>
              <a:rPr lang="en-US" sz="2800" dirty="0">
                <a:solidFill>
                  <a:srgbClr val="FF0000"/>
                </a:solidFill>
              </a:rPr>
              <a:t>superficial</a:t>
            </a:r>
            <a:r>
              <a:rPr lang="en-US" sz="2800" dirty="0">
                <a:solidFill>
                  <a:prstClr val="black"/>
                </a:solidFill>
              </a:rPr>
              <a:t> or the </a:t>
            </a:r>
            <a:r>
              <a:rPr lang="en-US" sz="2800" dirty="0">
                <a:solidFill>
                  <a:srgbClr val="FF0000"/>
                </a:solidFill>
              </a:rPr>
              <a:t>deep</a:t>
            </a:r>
            <a:r>
              <a:rPr lang="en-US" sz="2800" dirty="0">
                <a:solidFill>
                  <a:prstClr val="black"/>
                </a:solidFill>
              </a:rPr>
              <a:t> veins of the leg.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31872C-64FD-40C1-ABA1-3179FB9D05A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2482" y="1986712"/>
            <a:ext cx="7139035" cy="40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1032605"/>
            <a:ext cx="85852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</a:rPr>
              <a:t>Superficial</a:t>
            </a:r>
            <a:r>
              <a:rPr lang="en-US" sz="2800" dirty="0">
                <a:solidFill>
                  <a:prstClr val="black"/>
                </a:solidFill>
              </a:rPr>
              <a:t> venous thrombi usually arise in the saphenous system, particularly in the setting of varicosities; these </a:t>
            </a:r>
            <a:r>
              <a:rPr lang="en-US" sz="2800" b="1" dirty="0">
                <a:solidFill>
                  <a:prstClr val="black"/>
                </a:solidFill>
              </a:rPr>
              <a:t>rarely embolize </a:t>
            </a:r>
            <a:r>
              <a:rPr lang="en-US" sz="2800" dirty="0">
                <a:solidFill>
                  <a:prstClr val="black"/>
                </a:solidFill>
              </a:rPr>
              <a:t>but can be painful and can cause local congestion and swelling from impaired venous outflow, predisposing the overlying skin to development of infections and varicose ulcers.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b="1" dirty="0">
                <a:solidFill>
                  <a:prstClr val="black"/>
                </a:solidFill>
              </a:rPr>
              <a:t>Deep</a:t>
            </a:r>
            <a:r>
              <a:rPr lang="en-US" sz="2800" dirty="0">
                <a:solidFill>
                  <a:prstClr val="black"/>
                </a:solidFill>
              </a:rPr>
              <a:t> venous thromboses (DVTs) in the larger leg veins at or above the knee joint (e.g., popliteal, femoral, and iliac veins) are more serious because they are </a:t>
            </a:r>
            <a:r>
              <a:rPr lang="en-US" sz="2800" b="1" dirty="0">
                <a:solidFill>
                  <a:prstClr val="black"/>
                </a:solidFill>
              </a:rPr>
              <a:t>prone to embolize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01" y="1032605"/>
            <a:ext cx="85852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Consequently, DVTs are entirely asymptomatic in approximately 50% of patients and are recognized only after they have embolized.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i="1" dirty="0">
                <a:solidFill>
                  <a:srgbClr val="FF0000"/>
                </a:solidFill>
              </a:rPr>
              <a:t>Venous thromboembolism (VTE)</a:t>
            </a:r>
            <a:r>
              <a:rPr lang="en-US" sz="2800" dirty="0">
                <a:solidFill>
                  <a:prstClr val="black"/>
                </a:solidFill>
              </a:rPr>
              <a:t>, which comprises deep vein thrombosis (DVT) and pulmonary embolism (PE), </a:t>
            </a:r>
            <a:r>
              <a:rPr lang="en-US" sz="2800" dirty="0" smtClean="0">
                <a:solidFill>
                  <a:prstClr val="black"/>
                </a:solidFill>
              </a:rPr>
              <a:t>with </a:t>
            </a:r>
            <a:r>
              <a:rPr lang="en-US" sz="2800" dirty="0">
                <a:solidFill>
                  <a:prstClr val="black"/>
                </a:solidFill>
              </a:rPr>
              <a:t>two-thirds presenting as DVT and one-third as PE.</a:t>
            </a:r>
          </a:p>
          <a:p>
            <a:pPr marL="274320" lvl="0" indent="-274320" algn="just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4002" y="337691"/>
            <a:ext cx="8488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Venous Thrombosis (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Phlebothrombosis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A close up of a tattoo&#10;&#10;Description generated with high confidence">
            <a:extLst>
              <a:ext uri="{FF2B5EF4-FFF2-40B4-BE49-F238E27FC236}">
                <a16:creationId xmlns="" xmlns:a16="http://schemas.microsoft.com/office/drawing/2014/main" id="{66B2733C-233C-4C21-BCD1-B2BE337E7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53" y="999460"/>
            <a:ext cx="7081284" cy="50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59499"/>
            <a:ext cx="9144000" cy="68115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6172200"/>
            <a:ext cx="663119" cy="673100"/>
          </a:xfrm>
          <a:prstGeom prst="rect">
            <a:avLst/>
          </a:prstGeom>
        </p:spPr>
      </p:pic>
      <p:pic>
        <p:nvPicPr>
          <p:cNvPr id="1026" name="Picture 2" descr="C:\Users\usder\Desktop\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069" y="6081815"/>
            <a:ext cx="921754" cy="82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259" y="45199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ea typeface="+mj-ea"/>
                <a:cs typeface="+mj-cs"/>
              </a:rPr>
              <a:t>Deep veins thrombosis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258" y="1234063"/>
            <a:ext cx="839868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en-US" sz="2800" dirty="0">
                <a:solidFill>
                  <a:prstClr val="black"/>
                </a:solidFill>
              </a:rPr>
              <a:t>Predisposing factors: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Immobility and bed rest.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Pregnancy and post-partum state.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Post-operative.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Severe </a:t>
            </a:r>
            <a:r>
              <a:rPr lang="en-US" sz="2800" dirty="0">
                <a:solidFill>
                  <a:prstClr val="black"/>
                </a:solidFill>
              </a:rPr>
              <a:t>burns.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Heart failure.</a:t>
            </a:r>
          </a:p>
          <a:p>
            <a:pPr marL="514350" lvl="0" indent="-514350" defTabSz="914400">
              <a:spcBef>
                <a:spcPts val="600"/>
              </a:spcBef>
              <a:buClr>
                <a:srgbClr val="727CA3"/>
              </a:buClr>
              <a:buSzPct val="76000"/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Disseminated cancer.</a:t>
            </a:r>
          </a:p>
        </p:txBody>
      </p:sp>
    </p:spTree>
    <p:extLst>
      <p:ext uri="{BB962C8B-B14F-4D97-AF65-F5344CB8AC3E}">
        <p14:creationId xmlns:p14="http://schemas.microsoft.com/office/powerpoint/2010/main" val="1929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3506</TotalTime>
  <Words>2146</Words>
  <Application>Microsoft Office PowerPoint</Application>
  <PresentationFormat>On-screen Show (4:3)</PresentationFormat>
  <Paragraphs>175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Berlin Sans FB Demi</vt:lpstr>
      <vt:lpstr>Calibri</vt:lpstr>
      <vt:lpstr>Calibri Light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Toshiba-User</cp:lastModifiedBy>
  <cp:revision>239</cp:revision>
  <dcterms:created xsi:type="dcterms:W3CDTF">2018-09-07T19:06:31Z</dcterms:created>
  <dcterms:modified xsi:type="dcterms:W3CDTF">2020-01-30T17:04:35Z</dcterms:modified>
</cp:coreProperties>
</file>